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Product A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19.2</c:v>
                </c:pt>
                <c:pt idx="1">
                  <c:v>21.4</c:v>
                </c:pt>
                <c:pt idx="2">
                  <c:v>16.7</c:v>
                </c:pt>
                <c:pt idx="3">
                  <c:v>26.1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Product B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10.1</c:v>
                </c:pt>
                <c:pt idx="1">
                  <c:v>14.2</c:v>
                </c:pt>
                <c:pt idx="2">
                  <c:v>12.0</c:v>
                </c:pt>
                <c:pt idx="3">
                  <c:v>18.4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Sample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demo PPTX file from samplelib.com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Introduction</a:t>
            </a:r>
          </a:p>
          <a:p>
            <a:r>
              <a:t>Project goals</a:t>
            </a:r>
          </a:p>
          <a:p>
            <a:r>
              <a:t>Quarterly results</a:t>
            </a:r>
          </a:p>
          <a:p>
            <a:r>
              <a:t>Roadmap</a:t>
            </a:r>
          </a:p>
          <a:p>
            <a:r>
              <a:t>Questions &amp; answers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Ship the new dashboard</a:t>
            </a:r>
          </a:p>
          <a:p>
            <a:pPr lvl="1"/>
            <a:r>
              <a:t>Faster page loads</a:t>
            </a:r>
          </a:p>
          <a:p>
            <a:pPr lvl="1"/>
            <a:r>
              <a:t>Mobile-first layout</a:t>
            </a:r>
          </a:p>
          <a:p>
            <a:pPr/>
            <a:r>
              <a:t>Grow active users</a:t>
            </a:r>
          </a:p>
          <a:p>
            <a:pPr lvl="1"/>
            <a:r>
              <a:t>Reduce churn</a:t>
            </a:r>
          </a:p>
          <a:p>
            <a:pPr lvl="1"/>
            <a:r>
              <a:t>Improve onboarding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Quarterly Revenue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45920" y="1737360"/>
          <a:ext cx="886968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7420"/>
                <a:gridCol w="2217420"/>
                <a:gridCol w="2217420"/>
                <a:gridCol w="2217420"/>
              </a:tblGrid>
              <a:tr h="694944">
                <a:tc>
                  <a:txBody>
                    <a:bodyPr/>
                    <a:lstStyle/>
                    <a:p>
                      <a:r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Q3</a:t>
                      </a:r>
                    </a:p>
                  </a:txBody>
                  <a:tcPr/>
                </a:tc>
              </a:tr>
              <a:tr h="694944">
                <a:tc>
                  <a:txBody>
                    <a:bodyPr/>
                    <a:lstStyle/>
                    <a:p>
                      <a:r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150</a:t>
                      </a:r>
                    </a:p>
                  </a:txBody>
                  <a:tcPr/>
                </a:tc>
              </a:tr>
              <a:tr h="694944">
                <a:tc>
                  <a:txBody>
                    <a:bodyPr/>
                    <a:lstStyle/>
                    <a:p>
                      <a:r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117</a:t>
                      </a:r>
                    </a:p>
                  </a:txBody>
                  <a:tcPr/>
                </a:tc>
              </a:tr>
              <a:tr h="694944">
                <a:tc>
                  <a:txBody>
                    <a:bodyPr/>
                    <a:lstStyle/>
                    <a:p>
                      <a:r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161</a:t>
                      </a:r>
                    </a:p>
                  </a:txBody>
                  <a:tcPr/>
                </a:tc>
              </a:tr>
              <a:tr h="694944">
                <a:tc>
                  <a:txBody>
                    <a:bodyPr/>
                    <a:lstStyle/>
                    <a:p>
                      <a:r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94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Sales by Quarter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011680" y="1645920"/>
          <a:ext cx="8229600" cy="44805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Embedded Image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737360"/>
            <a:ext cx="61722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 and Cons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502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400"/>
            </a:pPr>
            <a:r>
              <a:t>Advantages</a:t>
            </a:r>
          </a:p>
          <a:p>
            <a:pPr>
              <a:defRPr sz="1800"/>
            </a:pPr>
            <a:r>
              <a:t>• Open standard</a:t>
            </a:r>
          </a:p>
          <a:p>
            <a:pPr>
              <a:defRPr sz="1800"/>
            </a:pPr>
            <a:r>
              <a:t>• Wide tool support</a:t>
            </a:r>
          </a:p>
          <a:p>
            <a:pPr>
              <a:defRPr sz="1800"/>
            </a:pPr>
            <a:r>
              <a:t>• Easy to script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0" y="1828800"/>
            <a:ext cx="502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400"/>
            </a:pPr>
            <a:r>
              <a:t>Trade-offs</a:t>
            </a:r>
          </a:p>
          <a:p>
            <a:pPr>
              <a:defRPr sz="1800"/>
            </a:pPr>
            <a:r>
              <a:t>• Verbose XML</a:t>
            </a:r>
          </a:p>
          <a:p>
            <a:pPr>
              <a:defRPr sz="1800"/>
            </a:pPr>
            <a:r>
              <a:t>• Large file sizes</a:t>
            </a:r>
          </a:p>
          <a:p>
            <a:pPr>
              <a:defRPr sz="1800"/>
            </a:pPr>
            <a:r>
              <a:t>• Layout drift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0"/>
            <a:ext cx="121916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/>
            </a:pPr>
            <a:r>
              <a:t>Thank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